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TT Octosquares Compressed" charset="1" panose="02010001040000080307"/>
      <p:regular r:id="rId13"/>
    </p:embeddedFont>
    <p:embeddedFont>
      <p:font typeface="Open Sans" charset="1" panose="00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8.jpe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E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7700" y="-160957"/>
            <a:ext cx="17412601" cy="2785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858"/>
              </a:lnSpc>
              <a:spcBef>
                <a:spcPct val="0"/>
              </a:spcBef>
            </a:pPr>
            <a:r>
              <a:rPr lang="en-US" sz="16327" spc="2530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CAPSTONE PROJECT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37700" y="3190974"/>
            <a:ext cx="8721213" cy="3099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3"/>
              </a:lnSpc>
              <a:spcBef>
                <a:spcPct val="0"/>
              </a:spcBef>
            </a:pPr>
            <a:r>
              <a:rPr lang="en-US" sz="4502" spc="45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PLAYER BEHAVIOUR ANALYSIS AND IN-GAME PERSONALISATION USING BIG DATA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10193" y="2900073"/>
            <a:ext cx="7222426" cy="6279985"/>
            <a:chOff x="0" y="0"/>
            <a:chExt cx="6350000" cy="55214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5521401"/>
            </a:xfrm>
            <a:custGeom>
              <a:avLst/>
              <a:gdLst/>
              <a:ahLst/>
              <a:cxnLst/>
              <a:rect r="r" b="b" t="t" l="l"/>
              <a:pathLst>
                <a:path h="5521401" w="6350000">
                  <a:moveTo>
                    <a:pt x="0" y="3197000"/>
                  </a:moveTo>
                  <a:lnTo>
                    <a:pt x="1606550" y="5521401"/>
                  </a:lnTo>
                  <a:lnTo>
                    <a:pt x="4968240" y="5521401"/>
                  </a:lnTo>
                  <a:lnTo>
                    <a:pt x="4968240" y="3197000"/>
                  </a:lnTo>
                  <a:lnTo>
                    <a:pt x="635000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70000"/>
              </a:blip>
              <a:stretch>
                <a:fillRect l="-15213" t="0" r="-15213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724523" y="7170834"/>
            <a:ext cx="4507230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3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 HARISH NAIK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3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ROLL NO: 24MBMB33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74" t="-4630" r="-195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42047" y="339713"/>
            <a:ext cx="6706724" cy="3988700"/>
          </a:xfrm>
          <a:custGeom>
            <a:avLst/>
            <a:gdLst/>
            <a:ahLst/>
            <a:cxnLst/>
            <a:rect r="r" b="b" t="t" l="l"/>
            <a:pathLst>
              <a:path h="3988700" w="6706724">
                <a:moveTo>
                  <a:pt x="0" y="0"/>
                </a:moveTo>
                <a:lnTo>
                  <a:pt x="6706724" y="0"/>
                </a:lnTo>
                <a:lnTo>
                  <a:pt x="6706724" y="3988700"/>
                </a:lnTo>
                <a:lnTo>
                  <a:pt x="0" y="398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842047" y="4825970"/>
            <a:ext cx="6918520" cy="5052337"/>
          </a:xfrm>
          <a:custGeom>
            <a:avLst/>
            <a:gdLst/>
            <a:ahLst/>
            <a:cxnLst/>
            <a:rect r="r" b="b" t="t" l="l"/>
            <a:pathLst>
              <a:path h="5052337" w="6918520">
                <a:moveTo>
                  <a:pt x="0" y="0"/>
                </a:moveTo>
                <a:lnTo>
                  <a:pt x="6918521" y="0"/>
                </a:lnTo>
                <a:lnTo>
                  <a:pt x="6918521" y="5052337"/>
                </a:lnTo>
                <a:lnTo>
                  <a:pt x="0" y="50523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539" r="0" b="-153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1262531"/>
            <a:ext cx="9526144" cy="8359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dataset links PlayerID, Game Genre, and Engagement Level to a personalized Weapon Recommendation.</a:t>
            </a:r>
          </a:p>
          <a:p>
            <a:pPr algn="just">
              <a:lnSpc>
                <a:spcPts val="3359"/>
              </a:lnSpc>
            </a:pPr>
          </a:p>
          <a:p>
            <a:pPr algn="just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High-engagement players (mainly in Sports and Strategy genres) are recommended top-tier or advanced weapons (e.g., Top-Tier Gear Set, Advanced Mine Layer).</a:t>
            </a:r>
          </a:p>
          <a:p>
            <a:pPr algn="just">
              <a:lnSpc>
                <a:spcPts val="3359"/>
              </a:lnSpc>
            </a:pPr>
          </a:p>
          <a:p>
            <a:pPr algn="just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Medium-engagement players receive balanced weapons like Assault Rifle or Strategic Drone Strike—suitable for steady gameplay.</a:t>
            </a:r>
          </a:p>
          <a:p>
            <a:pPr algn="just">
              <a:lnSpc>
                <a:spcPts val="3359"/>
              </a:lnSpc>
            </a:pPr>
          </a:p>
          <a:p>
            <a:pPr algn="just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Low-engagement players (mostly in RPG and Simulation) are assigned basic or support-focused tools such as Healing Potion Bundle or Starter Tools Kit.</a:t>
            </a:r>
          </a:p>
          <a:p>
            <a:pPr algn="just">
              <a:lnSpc>
                <a:spcPts val="3359"/>
              </a:lnSpc>
            </a:pPr>
          </a:p>
          <a:p>
            <a:pPr algn="just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Clear pattern: Weapon complexity increases with player engagement and genre intensity, enabling targeted in-game personalization.</a:t>
            </a:r>
          </a:p>
          <a:p>
            <a:pPr algn="just">
              <a:lnSpc>
                <a:spcPts val="3359"/>
              </a:lnSpc>
            </a:pPr>
          </a:p>
          <a:p>
            <a:pPr algn="just">
              <a:lnSpc>
                <a:spcPts val="335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316903" y="292088"/>
            <a:ext cx="263755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spc="18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1.USE CASE 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524030" y="292088"/>
            <a:ext cx="744450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7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PLAYER WEAPON RECOMMENDATION INSIGHTS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74" t="-4630" r="-1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591142" y="1028700"/>
            <a:ext cx="9696858" cy="8229600"/>
            <a:chOff x="0" y="0"/>
            <a:chExt cx="7482144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82144" cy="6350000"/>
            </a:xfrm>
            <a:custGeom>
              <a:avLst/>
              <a:gdLst/>
              <a:ahLst/>
              <a:cxnLst/>
              <a:rect r="r" b="b" t="t" l="l"/>
              <a:pathLst>
                <a:path h="6350000" w="7482144">
                  <a:moveTo>
                    <a:pt x="7482144" y="0"/>
                  </a:moveTo>
                  <a:lnTo>
                    <a:pt x="7482144" y="6350000"/>
                  </a:lnTo>
                  <a:lnTo>
                    <a:pt x="1442557" y="6350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6468" t="-8560" r="-11818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83786" y="304505"/>
            <a:ext cx="11470660" cy="648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25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-US" sz="2499" spc="25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.USE CASE : AI-BASED PLAYER REWARD PERSONALIZATION</a:t>
            </a:r>
          </a:p>
          <a:p>
            <a:pPr algn="l">
              <a:lnSpc>
                <a:spcPts val="167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3114735" y="9635124"/>
            <a:ext cx="4144565" cy="198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79"/>
              </a:lnSpc>
              <a:spcBef>
                <a:spcPct val="0"/>
              </a:spcBef>
            </a:pPr>
            <a:r>
              <a:rPr lang="en-US" sz="1200" spc="38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WWW.REALLYGREATSITE.COM</a:t>
            </a:r>
          </a:p>
        </p:txBody>
      </p:sp>
      <p:grpSp>
        <p:nvGrpSpPr>
          <p:cNvPr name="Group 7" id="7"/>
          <p:cNvGrpSpPr/>
          <p:nvPr/>
        </p:nvGrpSpPr>
        <p:grpSpPr>
          <a:xfrm rot="5400000">
            <a:off x="15489254" y="-1255696"/>
            <a:ext cx="1543050" cy="4054441"/>
            <a:chOff x="0" y="0"/>
            <a:chExt cx="406400" cy="106783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6400" cy="1067836"/>
            </a:xfrm>
            <a:custGeom>
              <a:avLst/>
              <a:gdLst/>
              <a:ahLst/>
              <a:cxnLst/>
              <a:rect r="r" b="b" t="t" l="l"/>
              <a:pathLst>
                <a:path h="1067836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1067836"/>
                  </a:lnTo>
                  <a:lnTo>
                    <a:pt x="0" y="1067836"/>
                  </a:lnTo>
                  <a:close/>
                </a:path>
              </a:pathLst>
            </a:custGeom>
            <a:gradFill rotWithShape="true">
              <a:gsLst>
                <a:gs pos="0">
                  <a:srgbClr val="00FDFF">
                    <a:alpha val="100000"/>
                  </a:srgbClr>
                </a:gs>
                <a:gs pos="100000">
                  <a:srgbClr val="00FD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406400" cy="10964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5400000">
            <a:off x="10640825" y="7231079"/>
            <a:ext cx="1543050" cy="4054441"/>
            <a:chOff x="0" y="0"/>
            <a:chExt cx="406400" cy="106783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6400" cy="1067836"/>
            </a:xfrm>
            <a:custGeom>
              <a:avLst/>
              <a:gdLst/>
              <a:ahLst/>
              <a:cxnLst/>
              <a:rect r="r" b="b" t="t" l="l"/>
              <a:pathLst>
                <a:path h="1067836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1067836"/>
                  </a:lnTo>
                  <a:lnTo>
                    <a:pt x="0" y="1067836"/>
                  </a:lnTo>
                  <a:close/>
                </a:path>
              </a:pathLst>
            </a:custGeom>
            <a:gradFill rotWithShape="true">
              <a:gsLst>
                <a:gs pos="0">
                  <a:srgbClr val="00FDFF">
                    <a:alpha val="100000"/>
                  </a:srgbClr>
                </a:gs>
                <a:gs pos="100000">
                  <a:srgbClr val="00FD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406400" cy="10964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83786" y="1504950"/>
            <a:ext cx="8539886" cy="7520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system recommends in-game rewards based on Game Genre and Engagement Level.</a:t>
            </a:r>
          </a:p>
          <a:p>
            <a:pPr algn="l">
              <a:lnSpc>
                <a:spcPts val="3359"/>
              </a:lnSpc>
            </a:pPr>
          </a:p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High-engagement players (especially in Sports, Strategy, Simulation) receive premium rewards like Elite Spender Cosmetic Pack or Advanced Rifle Blueprint.</a:t>
            </a:r>
          </a:p>
          <a:p>
            <a:pPr algn="l">
              <a:lnSpc>
                <a:spcPts val="3359"/>
              </a:lnSpc>
            </a:pPr>
          </a:p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Medium-engagement players are mostly given retention-based rewards such as Daily Login Reward Crate.</a:t>
            </a:r>
          </a:p>
          <a:p>
            <a:pPr algn="l">
              <a:lnSpc>
                <a:spcPts val="3359"/>
              </a:lnSpc>
            </a:pPr>
          </a:p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Low-engagement players are targeted with onboarding or reactivation rewards like Tutorial Completion Quest.</a:t>
            </a:r>
          </a:p>
          <a:p>
            <a:pPr algn="l">
              <a:lnSpc>
                <a:spcPts val="3359"/>
              </a:lnSpc>
            </a:pPr>
          </a:p>
          <a:p>
            <a:pPr algn="l" marL="518155" indent="-259078" lvl="1">
              <a:lnSpc>
                <a:spcPts val="335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Core insight: AI tailors rewards to maintain engagement — high performers get exclusive items, low performers get motivation boosters.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74" t="-4630" r="-1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05343" y="2160151"/>
            <a:ext cx="5114069" cy="5966698"/>
            <a:chOff x="0" y="0"/>
            <a:chExt cx="5404500" cy="6305550"/>
          </a:xfrm>
        </p:grpSpPr>
        <p:sp>
          <p:nvSpPr>
            <p:cNvPr name="Freeform 4" id="4"/>
            <p:cNvSpPr/>
            <p:nvPr/>
          </p:nvSpPr>
          <p:spPr>
            <a:xfrm flipH="true" flipV="false" rot="0">
              <a:off x="0" y="0"/>
              <a:ext cx="5404500" cy="6305550"/>
            </a:xfrm>
            <a:custGeom>
              <a:avLst/>
              <a:gdLst/>
              <a:ahLst/>
              <a:cxnLst/>
              <a:rect r="r" b="b" t="t" l="l"/>
              <a:pathLst>
                <a:path h="6305550" w="5404500">
                  <a:moveTo>
                    <a:pt x="5404500" y="0"/>
                  </a:moveTo>
                  <a:lnTo>
                    <a:pt x="0" y="594360"/>
                  </a:lnTo>
                  <a:lnTo>
                    <a:pt x="1304216" y="6305550"/>
                  </a:lnTo>
                  <a:lnTo>
                    <a:pt x="4117202" y="5552440"/>
                  </a:lnTo>
                  <a:lnTo>
                    <a:pt x="4100284" y="4930140"/>
                  </a:lnTo>
                  <a:lnTo>
                    <a:pt x="5164573" y="4716780"/>
                  </a:lnTo>
                  <a:close/>
                </a:path>
              </a:pathLst>
            </a:custGeom>
            <a:blipFill>
              <a:blip r:embed="rId3"/>
              <a:stretch>
                <a:fillRect l="-2006" t="-24559" r="-5738" b="-14049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222315" y="406056"/>
            <a:ext cx="11482824" cy="42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24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3.USE CASE: DYNAMIC DIFFICULTY ADJUSTMENT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114735" y="9635124"/>
            <a:ext cx="4144565" cy="198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79"/>
              </a:lnSpc>
              <a:spcBef>
                <a:spcPct val="0"/>
              </a:spcBef>
            </a:pPr>
            <a:r>
              <a:rPr lang="en-US" sz="1200" spc="38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918700" y="1645398"/>
            <a:ext cx="12220500" cy="6126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6707" indent="-253353" lvl="1">
              <a:lnSpc>
                <a:spcPts val="3285"/>
              </a:lnSpc>
              <a:buFont typeface="Arial"/>
              <a:buChar char="•"/>
            </a:pPr>
            <a:r>
              <a:rPr lang="en-US" sz="234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table compares Player Level with current Game Difficulty to decide if difficulty tweaking is needed.</a:t>
            </a:r>
          </a:p>
          <a:p>
            <a:pPr algn="l">
              <a:lnSpc>
                <a:spcPts val="3285"/>
              </a:lnSpc>
            </a:pPr>
          </a:p>
          <a:p>
            <a:pPr algn="l" marL="506707" indent="-253353" lvl="1">
              <a:lnSpc>
                <a:spcPts val="3285"/>
              </a:lnSpc>
              <a:buFont typeface="Arial"/>
              <a:buChar char="•"/>
            </a:pPr>
            <a:r>
              <a:rPr lang="en-US" sz="234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Most players show NO_ADJUSTMENT, meaning current difficulty matches their skill level.</a:t>
            </a:r>
          </a:p>
          <a:p>
            <a:pPr algn="l">
              <a:lnSpc>
                <a:spcPts val="3285"/>
              </a:lnSpc>
            </a:pPr>
          </a:p>
          <a:p>
            <a:pPr algn="l" marL="506707" indent="-253353" lvl="1">
              <a:lnSpc>
                <a:spcPts val="3285"/>
              </a:lnSpc>
              <a:buFont typeface="Arial"/>
              <a:buChar char="•"/>
            </a:pPr>
            <a:r>
              <a:rPr lang="en-US" sz="234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Low-level players on Hard mode trigger a DECREASE_TO_MEDIUM adjustment to prevent frustration.</a:t>
            </a:r>
          </a:p>
          <a:p>
            <a:pPr algn="l">
              <a:lnSpc>
                <a:spcPts val="3285"/>
              </a:lnSpc>
            </a:pPr>
          </a:p>
          <a:p>
            <a:pPr algn="l" marL="506707" indent="-253353" lvl="1">
              <a:lnSpc>
                <a:spcPts val="3285"/>
              </a:lnSpc>
              <a:buFont typeface="Arial"/>
              <a:buChar char="•"/>
            </a:pPr>
            <a:r>
              <a:rPr lang="en-US" sz="234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High-level players on Easy mode trigger an INCREASE_TO_MEDIUM adjustment to maintain challenge.</a:t>
            </a:r>
          </a:p>
          <a:p>
            <a:pPr algn="l">
              <a:lnSpc>
                <a:spcPts val="3285"/>
              </a:lnSpc>
            </a:pPr>
          </a:p>
          <a:p>
            <a:pPr algn="l" marL="506707" indent="-253353" lvl="1">
              <a:lnSpc>
                <a:spcPts val="3285"/>
              </a:lnSpc>
              <a:buFont typeface="Arial"/>
              <a:buChar char="•"/>
            </a:pPr>
            <a:r>
              <a:rPr lang="en-US" sz="234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Key takeaway: AI automatically balances difficulty to enhance player experience and retention.</a:t>
            </a:r>
          </a:p>
          <a:p>
            <a:pPr algn="l">
              <a:lnSpc>
                <a:spcPts val="328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74" t="-4630" r="-1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494165" y="1286057"/>
            <a:ext cx="8434263" cy="8667189"/>
            <a:chOff x="0" y="0"/>
            <a:chExt cx="7735815" cy="794945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735815" cy="7949453"/>
            </a:xfrm>
            <a:custGeom>
              <a:avLst/>
              <a:gdLst/>
              <a:ahLst/>
              <a:cxnLst/>
              <a:rect r="r" b="b" t="t" l="l"/>
              <a:pathLst>
                <a:path h="7949453" w="7735815">
                  <a:moveTo>
                    <a:pt x="3516702" y="0"/>
                  </a:moveTo>
                  <a:lnTo>
                    <a:pt x="5692013" y="0"/>
                  </a:lnTo>
                  <a:lnTo>
                    <a:pt x="7735815" y="0"/>
                  </a:lnTo>
                  <a:lnTo>
                    <a:pt x="7735815" y="6873688"/>
                  </a:lnTo>
                  <a:lnTo>
                    <a:pt x="3592512" y="7949453"/>
                  </a:lnTo>
                  <a:lnTo>
                    <a:pt x="0" y="7949453"/>
                  </a:lnTo>
                  <a:lnTo>
                    <a:pt x="0" y="4966447"/>
                  </a:lnTo>
                  <a:close/>
                </a:path>
              </a:pathLst>
            </a:custGeom>
            <a:blipFill>
              <a:blip r:embed="rId3"/>
              <a:stretch>
                <a:fillRect l="-46119" t="0" r="-8119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222315" y="320271"/>
            <a:ext cx="1289242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24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4.USE CASE:AI-TRIGG</a:t>
            </a:r>
            <a:r>
              <a:rPr lang="en-US" sz="2499" spc="24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ERED CONTEXTUAL OFFERS FOR  STUCK PLAYER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114735" y="9635124"/>
            <a:ext cx="4144565" cy="198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79"/>
              </a:lnSpc>
              <a:spcBef>
                <a:spcPct val="0"/>
              </a:spcBef>
            </a:pPr>
            <a:r>
              <a:rPr lang="en-US" sz="1200" spc="38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6636" y="1476180"/>
            <a:ext cx="9456580" cy="8780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43243" indent="-271622" lvl="1">
              <a:lnSpc>
                <a:spcPts val="3522"/>
              </a:lnSpc>
              <a:buFont typeface="Arial"/>
              <a:buChar char="•"/>
            </a:pPr>
            <a:r>
              <a:rPr lang="en-US" sz="251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Lorem ipsum dolor sit amet, consectetur adipiscThe system analyzes Player Level and In-Game Purchase History to decide whether to trigger a personalized offer.</a:t>
            </a:r>
          </a:p>
          <a:p>
            <a:pPr algn="l">
              <a:lnSpc>
                <a:spcPts val="3522"/>
              </a:lnSpc>
            </a:pPr>
          </a:p>
          <a:p>
            <a:pPr algn="l" marL="543243" indent="-271622" lvl="1">
              <a:lnSpc>
                <a:spcPts val="3522"/>
              </a:lnSpc>
              <a:buFont typeface="Arial"/>
              <a:buChar char="•"/>
            </a:pPr>
            <a:r>
              <a:rPr lang="en-US" sz="251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Most players have no purchases and no offer triggered, indicating the AI waits for the right moment instead of spamming offers.</a:t>
            </a:r>
          </a:p>
          <a:p>
            <a:pPr algn="l">
              <a:lnSpc>
                <a:spcPts val="3522"/>
              </a:lnSpc>
            </a:pPr>
          </a:p>
          <a:p>
            <a:pPr algn="l" marL="543243" indent="-271622" lvl="1">
              <a:lnSpc>
                <a:spcPts val="3522"/>
              </a:lnSpc>
              <a:buFont typeface="Arial"/>
              <a:buChar char="•"/>
            </a:pPr>
            <a:r>
              <a:rPr lang="en-US" sz="251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High-level non-spending players (e.g., Player 9004, 9009) receive a “50% Off Top-Tier Gear” offer — a targeted attempt to convert them into first-time buyers.</a:t>
            </a:r>
          </a:p>
          <a:p>
            <a:pPr algn="l">
              <a:lnSpc>
                <a:spcPts val="3522"/>
              </a:lnSpc>
            </a:pPr>
          </a:p>
          <a:p>
            <a:pPr algn="l" marL="543243" indent="-271622" lvl="1">
              <a:lnSpc>
                <a:spcPts val="3522"/>
              </a:lnSpc>
              <a:buFont typeface="Arial"/>
              <a:buChar char="•"/>
            </a:pPr>
            <a:r>
              <a:rPr lang="en-US" sz="251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Players with at least 1 past purchase (e.g., Player 9003) are not offered discounts, assuming they are already willing to spend.</a:t>
            </a:r>
          </a:p>
          <a:p>
            <a:pPr algn="l">
              <a:lnSpc>
                <a:spcPts val="3522"/>
              </a:lnSpc>
            </a:pPr>
          </a:p>
          <a:p>
            <a:pPr algn="l" marL="543243" indent="-271622" lvl="1">
              <a:lnSpc>
                <a:spcPts val="3522"/>
              </a:lnSpc>
              <a:buFont typeface="Arial"/>
              <a:buChar char="•"/>
            </a:pPr>
            <a:r>
              <a:rPr lang="en-US" sz="251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Insight: AI drives revenue by sending offers only when conversion probability is high, avoiding unnecessary discounts.</a:t>
            </a:r>
          </a:p>
          <a:p>
            <a:pPr algn="l">
              <a:lnSpc>
                <a:spcPts val="352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74" t="-4630" r="-1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5040630"/>
            <a:ext cx="9252857" cy="5246370"/>
            <a:chOff x="0" y="0"/>
            <a:chExt cx="6350000" cy="36004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3600450"/>
            </a:xfrm>
            <a:custGeom>
              <a:avLst/>
              <a:gdLst/>
              <a:ahLst/>
              <a:cxnLst/>
              <a:rect r="r" b="b" t="t" l="l"/>
              <a:pathLst>
                <a:path h="3600450" w="6350000">
                  <a:moveTo>
                    <a:pt x="0" y="0"/>
                  </a:moveTo>
                  <a:lnTo>
                    <a:pt x="5050790" y="0"/>
                  </a:lnTo>
                  <a:lnTo>
                    <a:pt x="6350000" y="1334770"/>
                  </a:lnTo>
                  <a:lnTo>
                    <a:pt x="6350000" y="3600450"/>
                  </a:lnTo>
                  <a:lnTo>
                    <a:pt x="0" y="3600450"/>
                  </a:lnTo>
                  <a:close/>
                </a:path>
              </a:pathLst>
            </a:custGeom>
            <a:blipFill>
              <a:blip r:embed="rId3"/>
              <a:stretch>
                <a:fillRect l="0" t="-8752" r="0" b="-8752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028700"/>
            <a:ext cx="8224157" cy="3535884"/>
            <a:chOff x="0" y="0"/>
            <a:chExt cx="5599236" cy="2407328"/>
          </a:xfrm>
        </p:grpSpPr>
        <p:sp>
          <p:nvSpPr>
            <p:cNvPr name="Freeform 6" id="6"/>
            <p:cNvSpPr/>
            <p:nvPr/>
          </p:nvSpPr>
          <p:spPr>
            <a:xfrm flipH="true" flipV="false" rot="0">
              <a:off x="0" y="0"/>
              <a:ext cx="5599235" cy="2407328"/>
            </a:xfrm>
            <a:custGeom>
              <a:avLst/>
              <a:gdLst/>
              <a:ahLst/>
              <a:cxnLst/>
              <a:rect r="r" b="b" t="t" l="l"/>
              <a:pathLst>
                <a:path h="2407328" w="5599235">
                  <a:moveTo>
                    <a:pt x="0" y="0"/>
                  </a:moveTo>
                  <a:lnTo>
                    <a:pt x="0" y="2407328"/>
                  </a:lnTo>
                  <a:lnTo>
                    <a:pt x="5028113" y="2407328"/>
                  </a:lnTo>
                  <a:lnTo>
                    <a:pt x="5599235" y="0"/>
                  </a:lnTo>
                  <a:close/>
                </a:path>
              </a:pathLst>
            </a:custGeom>
            <a:blipFill>
              <a:blip r:embed="rId4"/>
              <a:stretch>
                <a:fillRect l="0" t="-27481" r="0" b="-27481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290943" y="320271"/>
            <a:ext cx="106151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24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5.USE CASE: </a:t>
            </a:r>
            <a:r>
              <a:rPr lang="en-US" sz="2499" spc="24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AI-DRIVEN PLAYER RETENTION STRATEGY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14735" y="9635124"/>
            <a:ext cx="4144565" cy="198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79"/>
              </a:lnSpc>
              <a:spcBef>
                <a:spcPct val="0"/>
              </a:spcBef>
            </a:pPr>
            <a:r>
              <a:rPr lang="en-US" sz="1200" spc="38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WWW.REALLYGREATSITE.COM</a:t>
            </a:r>
          </a:p>
        </p:txBody>
      </p:sp>
      <p:grpSp>
        <p:nvGrpSpPr>
          <p:cNvPr name="Group 9" id="9"/>
          <p:cNvGrpSpPr/>
          <p:nvPr/>
        </p:nvGrpSpPr>
        <p:grpSpPr>
          <a:xfrm rot="-5400000">
            <a:off x="1255696" y="3013409"/>
            <a:ext cx="1543050" cy="4054441"/>
            <a:chOff x="0" y="0"/>
            <a:chExt cx="406400" cy="106783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6400" cy="1067836"/>
            </a:xfrm>
            <a:custGeom>
              <a:avLst/>
              <a:gdLst/>
              <a:ahLst/>
              <a:cxnLst/>
              <a:rect r="r" b="b" t="t" l="l"/>
              <a:pathLst>
                <a:path h="1067836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1067836"/>
                  </a:lnTo>
                  <a:lnTo>
                    <a:pt x="0" y="1067836"/>
                  </a:lnTo>
                  <a:close/>
                </a:path>
              </a:pathLst>
            </a:custGeom>
            <a:gradFill rotWithShape="true">
              <a:gsLst>
                <a:gs pos="0">
                  <a:srgbClr val="00FDFF">
                    <a:alpha val="100000"/>
                  </a:srgbClr>
                </a:gs>
                <a:gs pos="100000">
                  <a:srgbClr val="00FD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406400" cy="10964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636416" y="1216116"/>
            <a:ext cx="8418278" cy="74096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8065" indent="-269033" lvl="1">
              <a:lnSpc>
                <a:spcPts val="3489"/>
              </a:lnSpc>
              <a:buFont typeface="Arial"/>
              <a:buChar char="•"/>
            </a:pPr>
            <a:r>
              <a:rPr lang="en-US" sz="249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model tracks Sessions per Week and Engagement Level to predict Churn Risk.</a:t>
            </a:r>
          </a:p>
          <a:p>
            <a:pPr algn="l">
              <a:lnSpc>
                <a:spcPts val="3489"/>
              </a:lnSpc>
            </a:pPr>
          </a:p>
          <a:p>
            <a:pPr algn="l" marL="538065" indent="-269033" lvl="1">
              <a:lnSpc>
                <a:spcPts val="3489"/>
              </a:lnSpc>
              <a:buFont typeface="Arial"/>
              <a:buChar char="•"/>
            </a:pPr>
            <a:r>
              <a:rPr lang="en-US" sz="249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Most active players fall under LOW_RISK, and only receive a Standard Check-in reminder.</a:t>
            </a:r>
          </a:p>
          <a:p>
            <a:pPr algn="l">
              <a:lnSpc>
                <a:spcPts val="3489"/>
              </a:lnSpc>
            </a:pPr>
          </a:p>
          <a:p>
            <a:pPr algn="l" marL="538065" indent="-269033" lvl="1">
              <a:lnSpc>
                <a:spcPts val="3489"/>
              </a:lnSpc>
              <a:buFont typeface="Arial"/>
              <a:buChar char="•"/>
            </a:pPr>
            <a:r>
              <a:rPr lang="en-US" sz="249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Players with medium activity but declining engagement are tagged as MEDIUM_RISK_MONITOR and receive Targeted Engagement Messages.</a:t>
            </a:r>
          </a:p>
          <a:p>
            <a:pPr algn="l">
              <a:lnSpc>
                <a:spcPts val="3489"/>
              </a:lnSpc>
            </a:pPr>
          </a:p>
          <a:p>
            <a:pPr algn="l" marL="538065" indent="-269033" lvl="1">
              <a:lnSpc>
                <a:spcPts val="3489"/>
              </a:lnSpc>
              <a:buFont typeface="Arial"/>
              <a:buChar char="•"/>
            </a:pPr>
            <a:r>
              <a:rPr lang="en-US" sz="249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Low-engagement, low-session players (e.g., Player 9006) are flagged as HIGH_RISK_CHURN and get a Proactive Free Perk / Reward to re-activate them.</a:t>
            </a:r>
          </a:p>
          <a:p>
            <a:pPr algn="l">
              <a:lnSpc>
                <a:spcPts val="3489"/>
              </a:lnSpc>
            </a:pPr>
          </a:p>
          <a:p>
            <a:pPr algn="l" marL="538065" indent="-269033" lvl="1">
              <a:lnSpc>
                <a:spcPts val="3489"/>
              </a:lnSpc>
              <a:buFont typeface="Arial"/>
              <a:buChar char="•"/>
            </a:pPr>
            <a:r>
              <a:rPr lang="en-US" sz="249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Key insight: Retention actions are personalized — low risk = light touch, high risk = strong intervention.</a:t>
            </a:r>
          </a:p>
          <a:p>
            <a:pPr algn="l">
              <a:lnSpc>
                <a:spcPts val="348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74" t="-4630" r="-195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526339" y="0"/>
            <a:ext cx="8619805" cy="10287000"/>
            <a:chOff x="0" y="0"/>
            <a:chExt cx="5320867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20867" cy="6350000"/>
            </a:xfrm>
            <a:custGeom>
              <a:avLst/>
              <a:gdLst/>
              <a:ahLst/>
              <a:cxnLst/>
              <a:rect r="r" b="b" t="t" l="l"/>
              <a:pathLst>
                <a:path h="6350000" w="5320867">
                  <a:moveTo>
                    <a:pt x="5320867" y="0"/>
                  </a:moveTo>
                  <a:lnTo>
                    <a:pt x="3227457" y="6350000"/>
                  </a:lnTo>
                  <a:lnTo>
                    <a:pt x="0" y="6350000"/>
                  </a:lnTo>
                  <a:lnTo>
                    <a:pt x="2093410" y="0"/>
                  </a:lnTo>
                  <a:lnTo>
                    <a:pt x="5320867" y="0"/>
                  </a:lnTo>
                  <a:close/>
                </a:path>
              </a:pathLst>
            </a:custGeom>
            <a:blipFill>
              <a:blip r:embed="rId3"/>
              <a:stretch>
                <a:fillRect l="-86153" t="0" r="-26009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968394" y="0"/>
            <a:ext cx="8619805" cy="10287000"/>
            <a:chOff x="0" y="0"/>
            <a:chExt cx="5320867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20867" cy="6350000"/>
            </a:xfrm>
            <a:custGeom>
              <a:avLst/>
              <a:gdLst/>
              <a:ahLst/>
              <a:cxnLst/>
              <a:rect r="r" b="b" t="t" l="l"/>
              <a:pathLst>
                <a:path h="6350000" w="5320867">
                  <a:moveTo>
                    <a:pt x="5320867" y="0"/>
                  </a:moveTo>
                  <a:lnTo>
                    <a:pt x="3227457" y="6350000"/>
                  </a:lnTo>
                  <a:lnTo>
                    <a:pt x="0" y="6350000"/>
                  </a:lnTo>
                  <a:lnTo>
                    <a:pt x="2093410" y="0"/>
                  </a:lnTo>
                  <a:lnTo>
                    <a:pt x="5320867" y="0"/>
                  </a:lnTo>
                  <a:close/>
                </a:path>
              </a:pathLst>
            </a:custGeom>
            <a:blipFill>
              <a:blip r:embed="rId4"/>
              <a:stretch>
                <a:fillRect l="0" t="-23866" r="0" b="-1901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3114735" y="9635124"/>
            <a:ext cx="4144565" cy="198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79"/>
              </a:lnSpc>
              <a:spcBef>
                <a:spcPct val="0"/>
              </a:spcBef>
            </a:pPr>
            <a:r>
              <a:rPr lang="en-US" sz="1200" spc="38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WWW.REALLYGREATSITE.COM</a:t>
            </a:r>
          </a:p>
        </p:txBody>
      </p:sp>
      <p:grpSp>
        <p:nvGrpSpPr>
          <p:cNvPr name="Group 8" id="8"/>
          <p:cNvGrpSpPr/>
          <p:nvPr/>
        </p:nvGrpSpPr>
        <p:grpSpPr>
          <a:xfrm rot="1159345">
            <a:off x="5217523" y="6676670"/>
            <a:ext cx="1543050" cy="4054441"/>
            <a:chOff x="0" y="0"/>
            <a:chExt cx="406400" cy="106783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6400" cy="1067836"/>
            </a:xfrm>
            <a:custGeom>
              <a:avLst/>
              <a:gdLst/>
              <a:ahLst/>
              <a:cxnLst/>
              <a:rect r="r" b="b" t="t" l="l"/>
              <a:pathLst>
                <a:path h="1067836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1067836"/>
                  </a:lnTo>
                  <a:lnTo>
                    <a:pt x="0" y="1067836"/>
                  </a:lnTo>
                  <a:close/>
                </a:path>
              </a:pathLst>
            </a:custGeom>
            <a:gradFill rotWithShape="true">
              <a:gsLst>
                <a:gs pos="0">
                  <a:srgbClr val="00FDFF">
                    <a:alpha val="100000"/>
                  </a:srgbClr>
                </a:gs>
                <a:gs pos="100000">
                  <a:srgbClr val="00FD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406400" cy="10964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1159345">
            <a:off x="17398906" y="999763"/>
            <a:ext cx="1543050" cy="6798269"/>
            <a:chOff x="0" y="0"/>
            <a:chExt cx="406400" cy="179049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400" cy="1790491"/>
            </a:xfrm>
            <a:custGeom>
              <a:avLst/>
              <a:gdLst/>
              <a:ahLst/>
              <a:cxnLst/>
              <a:rect r="r" b="b" t="t" l="l"/>
              <a:pathLst>
                <a:path h="1790491" w="406400">
                  <a:moveTo>
                    <a:pt x="0" y="0"/>
                  </a:moveTo>
                  <a:lnTo>
                    <a:pt x="406400" y="0"/>
                  </a:lnTo>
                  <a:lnTo>
                    <a:pt x="406400" y="1790491"/>
                  </a:lnTo>
                  <a:lnTo>
                    <a:pt x="0" y="1790491"/>
                  </a:lnTo>
                  <a:close/>
                </a:path>
              </a:pathLst>
            </a:custGeom>
            <a:gradFill rotWithShape="true">
              <a:gsLst>
                <a:gs pos="0">
                  <a:srgbClr val="00FDFF">
                    <a:alpha val="100000"/>
                  </a:srgbClr>
                </a:gs>
                <a:gs pos="100000">
                  <a:srgbClr val="00FDFF">
                    <a:alpha val="0"/>
                  </a:srgbClr>
                </a:gs>
              </a:gsLst>
              <a:lin ang="54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406400" cy="18190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995793" y="2244668"/>
            <a:ext cx="4865784" cy="3856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925"/>
              </a:lnSpc>
            </a:pPr>
            <a:r>
              <a:rPr lang="en-US" sz="14491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DAG3_bre_6U</dc:identifier>
  <dcterms:modified xsi:type="dcterms:W3CDTF">2011-08-01T06:04:30Z</dcterms:modified>
  <cp:revision>1</cp:revision>
  <dc:title>On Line  Gaming Presentation</dc:title>
</cp:coreProperties>
</file>

<file path=docProps/thumbnail.jpeg>
</file>